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96" y="-25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hasCustomPrompt="1"/>
          </p:nvPr>
        </p:nvSpPr>
        <p:spPr>
          <a:xfrm>
            <a:off x="457200" y="685800"/>
            <a:ext cx="8229600" cy="1066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dirty="0" smtClean="0"/>
              <a:t>Diction</a:t>
            </a:r>
            <a:endParaRPr kumimoji="0" lang="en-US" dirty="0"/>
          </a:p>
        </p:txBody>
      </p:sp>
      <p:sp>
        <p:nvSpPr>
          <p:cNvPr id="28" name="Date Placeholder 27"/>
          <p:cNvSpPr>
            <a:spLocks noGrp="1"/>
          </p:cNvSpPr>
          <p:nvPr>
            <p:ph type="dt" sz="half" idx="10"/>
          </p:nvPr>
        </p:nvSpPr>
        <p:spPr/>
        <p:txBody>
          <a:bodyPr/>
          <a:lstStyle/>
          <a:p>
            <a:fld id="{581945D2-FB3D-4010-ABF7-FD84B3FF20AE}" type="datetimeFigureOut">
              <a:rPr lang="en-US" smtClean="0"/>
              <a:pPr/>
              <a:t>11/26/2012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984A709-D20E-4095-8B27-02978934F19B}" type="slidenum">
              <a:rPr lang="en-US" smtClean="0"/>
              <a:pPr/>
              <a:t>‹#›</a:t>
            </a:fld>
            <a:endParaRPr lang="en-US"/>
          </a:p>
        </p:txBody>
      </p:sp>
      <p:sp>
        <p:nvSpPr>
          <p:cNvPr id="9" name="Subtitle 8"/>
          <p:cNvSpPr>
            <a:spLocks noGrp="1"/>
          </p:cNvSpPr>
          <p:nvPr>
            <p:ph type="subTitle" idx="1" hasCustomPrompt="1"/>
          </p:nvPr>
        </p:nvSpPr>
        <p:spPr>
          <a:xfrm>
            <a:off x="457200" y="1905000"/>
            <a:ext cx="8229600" cy="3581400"/>
          </a:xfrm>
        </p:spPr>
        <p:txBody>
          <a:bodyPr/>
          <a:lstStyle>
            <a:lvl1pPr marL="0" indent="0" algn="ctr">
              <a:buNone/>
              <a:defRPr lang="en-US" sz="1100" u="none"/>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z="1800" u="sng" dirty="0" smtClean="0">
                <a:latin typeface="Berlin Sans FB Demi"/>
                <a:ea typeface="Calibri"/>
                <a:cs typeface="Times New Roman"/>
              </a:rPr>
              <a:t>Consider</a:t>
            </a:r>
            <a:r>
              <a:rPr lang="en-US" sz="1800" dirty="0" smtClean="0">
                <a:latin typeface="Berlin Sans FB Demi"/>
                <a:ea typeface="Calibri"/>
                <a:cs typeface="Times New Roman"/>
              </a:rPr>
              <a:t>:  Art is the </a:t>
            </a:r>
            <a:r>
              <a:rPr lang="en-US" sz="1800" b="1" dirty="0" smtClean="0">
                <a:latin typeface="Berlin Sans FB Demi"/>
                <a:ea typeface="Calibri"/>
                <a:cs typeface="Times New Roman"/>
              </a:rPr>
              <a:t>ANTIDOTE that can call us back from the edge of numbness, restoring the ability to feel for another.		</a:t>
            </a:r>
          </a:p>
          <a:p>
            <a:r>
              <a:rPr lang="en-US" sz="1800" b="1" dirty="0" smtClean="0">
                <a:latin typeface="Berlin Sans FB Demi"/>
                <a:ea typeface="Calibri"/>
                <a:cs typeface="Times New Roman"/>
              </a:rPr>
              <a:t>-Barbara Kingsolver, </a:t>
            </a:r>
            <a:r>
              <a:rPr lang="en-US" sz="1800" b="1" i="1" dirty="0" smtClean="0">
                <a:latin typeface="Berlin Sans FB Demi"/>
                <a:ea typeface="Calibri"/>
                <a:cs typeface="Times New Roman"/>
              </a:rPr>
              <a:t>High Tide in Tucson</a:t>
            </a:r>
            <a:endParaRPr lang="en-US" sz="1100" dirty="0">
              <a:latin typeface="Calibri"/>
              <a:ea typeface="Calibri"/>
              <a:cs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81945D2-FB3D-4010-ABF7-FD84B3FF20AE}" type="datetimeFigureOut">
              <a:rPr lang="en-US" smtClean="0"/>
              <a:pPr/>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984A709-D20E-4095-8B27-02978934F1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11/26/2012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1945D2-FB3D-4010-ABF7-FD84B3FF20AE}" type="datetimeFigureOut">
              <a:rPr lang="en-US" smtClean="0"/>
              <a:pPr/>
              <a:t>11/26/2012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1945D2-FB3D-4010-ABF7-FD84B3FF20AE}" type="datetimeFigureOut">
              <a:rPr lang="en-US" smtClean="0"/>
              <a:pPr/>
              <a:t>11/26/2012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945D2-FB3D-4010-ABF7-FD84B3FF20AE}" type="datetimeFigureOut">
              <a:rPr lang="en-US" smtClean="0"/>
              <a:pPr/>
              <a:t>11/26/2012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11/26/2012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1945D2-FB3D-4010-ABF7-FD84B3FF20AE}" type="datetimeFigureOut">
              <a:rPr lang="en-US" smtClean="0"/>
              <a:pPr/>
              <a:t>11/26/2012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81945D2-FB3D-4010-ABF7-FD84B3FF20AE}" type="datetimeFigureOut">
              <a:rPr lang="en-US" smtClean="0"/>
              <a:pPr/>
              <a:t>11/26/2012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84A709-D20E-4095-8B27-02978934F19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8229600" cy="1066800"/>
          </a:xfrm>
        </p:spPr>
        <p:txBody>
          <a:bodyPr/>
          <a:lstStyle/>
          <a:p>
            <a:r>
              <a:rPr lang="en-US" dirty="0" smtClean="0"/>
              <a:t>Syntax #8</a:t>
            </a:r>
            <a:endParaRPr lang="en-US" dirty="0"/>
          </a:p>
        </p:txBody>
      </p:sp>
      <p:sp>
        <p:nvSpPr>
          <p:cNvPr id="3" name="Subtitle 2"/>
          <p:cNvSpPr>
            <a:spLocks noGrp="1"/>
          </p:cNvSpPr>
          <p:nvPr>
            <p:ph type="subTitle" idx="1"/>
          </p:nvPr>
        </p:nvSpPr>
        <p:spPr>
          <a:xfrm>
            <a:off x="457200" y="1905000"/>
            <a:ext cx="8229600" cy="4343400"/>
          </a:xfrm>
        </p:spPr>
        <p:txBody>
          <a:bodyPr>
            <a:normAutofit fontScale="55000" lnSpcReduction="20000"/>
          </a:bodyPr>
          <a:lstStyle/>
          <a:p>
            <a:r>
              <a:rPr sz="3800" smtClean="0"/>
              <a:t>Consider:</a:t>
            </a:r>
          </a:p>
          <a:p>
            <a:r>
              <a:rPr sz="3600" smtClean="0"/>
              <a:t>"</a:t>
            </a:r>
            <a:r>
              <a:rPr lang="en-US" sz="3600" dirty="0" smtClean="0"/>
              <a:t>I</a:t>
            </a:r>
            <a:r>
              <a:rPr sz="3600" smtClean="0"/>
              <a:t>'m clean, Carlito, I'm not using." My voice dropped to a whisper. "I'm not using." And oh, God, I found my mind, thinking, </a:t>
            </a:r>
            <a:r>
              <a:rPr sz="3600" i="1" smtClean="0"/>
              <a:t>Wonder what it would be like again? Wonder what it would be like again? Wonder what it would be like again? Wonder</a:t>
            </a:r>
            <a:r>
              <a:rPr lang="en-US" sz="3600" i="1" dirty="0" smtClean="0"/>
              <a:t>… </a:t>
            </a:r>
            <a:r>
              <a:rPr lang="en-US" sz="3600" dirty="0" smtClean="0"/>
              <a:t>- Piri Thomas, </a:t>
            </a:r>
            <a:r>
              <a:rPr sz="3600" i="1" smtClean="0"/>
              <a:t>Down These Mean Streets</a:t>
            </a:r>
            <a:endParaRPr sz="3600" smtClean="0"/>
          </a:p>
          <a:p>
            <a:r>
              <a:rPr sz="3600" smtClean="0"/>
              <a:t>Discuss:</a:t>
            </a:r>
          </a:p>
          <a:p>
            <a:r>
              <a:rPr sz="3600" smtClean="0"/>
              <a:t>Thomas repeats the question </a:t>
            </a:r>
            <a:r>
              <a:rPr sz="3600" i="1" smtClean="0"/>
              <a:t>Wonder what it would be like again? </a:t>
            </a:r>
            <a:r>
              <a:rPr lang="en-US" sz="3600" dirty="0" smtClean="0"/>
              <a:t>T</a:t>
            </a:r>
            <a:r>
              <a:rPr sz="3600" smtClean="0"/>
              <a:t>hree times in the passage. W</a:t>
            </a:r>
            <a:r>
              <a:rPr lang="en-US" sz="3600" dirty="0" smtClean="0"/>
              <a:t>h</a:t>
            </a:r>
            <a:r>
              <a:rPr sz="3600" smtClean="0"/>
              <a:t>at effect does this repetition have on the impact of the passage?</a:t>
            </a:r>
          </a:p>
          <a:p>
            <a:endParaRPr sz="3600" smtClean="0"/>
          </a:p>
          <a:p>
            <a:r>
              <a:rPr sz="3600" smtClean="0"/>
              <a:t>At the end of the passage, Thomas uses ellipses to indicate an omission of words required for complete syntactical construction but unnecessary for understanding. What words are missing? What impact does this omission have on the passage?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#8</a:t>
            </a:r>
            <a:endParaRPr lang="en-US" dirty="0"/>
          </a:p>
        </p:txBody>
      </p:sp>
      <p:sp>
        <p:nvSpPr>
          <p:cNvPr id="3" name="Content Placeholder 2"/>
          <p:cNvSpPr>
            <a:spLocks noGrp="1"/>
          </p:cNvSpPr>
          <p:nvPr>
            <p:ph idx="1"/>
          </p:nvPr>
        </p:nvSpPr>
        <p:spPr>
          <a:xfrm>
            <a:off x="381000" y="2133600"/>
            <a:ext cx="8229600" cy="3200400"/>
          </a:xfrm>
        </p:spPr>
        <p:txBody>
          <a:bodyPr>
            <a:normAutofit fontScale="92500" lnSpcReduction="10000"/>
          </a:bodyPr>
          <a:lstStyle/>
          <a:p>
            <a:pPr algn="ctr">
              <a:buNone/>
            </a:pPr>
            <a:r>
              <a:rPr lang="en-US" dirty="0" smtClean="0"/>
              <a:t>Apply:</a:t>
            </a:r>
          </a:p>
          <a:p>
            <a:pPr algn="ctr">
              <a:buNone/>
            </a:pPr>
            <a:r>
              <a:rPr lang="en-US" dirty="0" smtClean="0"/>
              <a:t>Imagine that you are very hungry and are on the way to the best restaurant in town. Describe what you feel as you anticipate a great dinner. In your description use questions and ellipses, as Thomas does. Share your description with the class and explain the impact the questions and ellipses have on </a:t>
            </a:r>
            <a:r>
              <a:rPr lang="en-US" smtClean="0"/>
              <a:t>the description.</a:t>
            </a:r>
            <a:endParaRPr lang="en-US" dirty="0" smtClean="0"/>
          </a:p>
          <a:p>
            <a:pPr algn="ctr">
              <a:buNone/>
            </a:pP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417</TotalTime>
  <Words>216</Words>
  <Application>Microsoft Office PowerPoint</Application>
  <PresentationFormat>On-screen Show (4:3)</PresentationFormat>
  <Paragraphs>10</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Apex</vt:lpstr>
      <vt:lpstr>Syntax #8</vt:lpstr>
      <vt:lpstr>SYNTAX #8</vt:lpstr>
    </vt:vector>
  </TitlesOfParts>
  <Company>USD 259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kfrederick</cp:lastModifiedBy>
  <cp:revision>36</cp:revision>
  <dcterms:created xsi:type="dcterms:W3CDTF">2008-08-19T21:40:58Z</dcterms:created>
  <dcterms:modified xsi:type="dcterms:W3CDTF">2012-11-26T18:21:20Z</dcterms:modified>
</cp:coreProperties>
</file>